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9"/>
    <p:restoredTop sz="94662"/>
  </p:normalViewPr>
  <p:slideViewPr>
    <p:cSldViewPr snapToGrid="0" snapToObjects="1">
      <p:cViewPr varScale="1">
        <p:scale>
          <a:sx n="96" d="100"/>
          <a:sy n="96" d="100"/>
        </p:scale>
        <p:origin x="1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0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8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9151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1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613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72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59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8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0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2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3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7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7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8C937-EFDB-9340-A928-A0561006FB3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6142D1-1DA9-F642-9CD2-F0168FD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D8B40-FC50-7546-BB30-3A144E34D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EFFFF"/>
                </a:solidFill>
              </a:rPr>
              <a:t>New York City Taxi Fare Prediction </a:t>
            </a:r>
            <a:br>
              <a:rPr lang="en-US" sz="4000" dirty="0">
                <a:solidFill>
                  <a:srgbClr val="FEFFFF"/>
                </a:solidFill>
              </a:rPr>
            </a:b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0BF15-A81F-DE4B-88EE-96374F92F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3625"/>
            <a:ext cx="5038343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COEN 281–Pattern Recognition and Data Mining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7" name="Graphic 6" descr="Taxi">
            <a:extLst>
              <a:ext uri="{FF2B5EF4-FFF2-40B4-BE49-F238E27FC236}">
                <a16:creationId xmlns:a16="http://schemas.microsoft.com/office/drawing/2014/main" id="{7EE54C44-2418-4CEB-A5FE-C1F00B0B1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A0614-F099-8C48-9436-F292A48A6C4C}"/>
              </a:ext>
            </a:extLst>
          </p:cNvPr>
          <p:cNvSpPr txBox="1"/>
          <p:nvPr/>
        </p:nvSpPr>
        <p:spPr>
          <a:xfrm>
            <a:off x="8084278" y="183794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TAXI</a:t>
            </a:r>
          </a:p>
        </p:txBody>
      </p:sp>
    </p:spTree>
    <p:extLst>
      <p:ext uri="{BB962C8B-B14F-4D97-AF65-F5344CB8AC3E}">
        <p14:creationId xmlns:p14="http://schemas.microsoft.com/office/powerpoint/2010/main" val="50172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30ED-460C-5748-BB96-00C79A85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Models and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0E6ADE-EFAC-464F-8F36-2781D2FCC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220720"/>
              </p:ext>
            </p:extLst>
          </p:nvPr>
        </p:nvGraphicFramePr>
        <p:xfrm>
          <a:off x="2589213" y="2133600"/>
          <a:ext cx="89154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82764515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18977167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39868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without feature </a:t>
                      </a:r>
                      <a:r>
                        <a:rPr lang="en-US" dirty="0" err="1"/>
                        <a:t>engg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RMSE with feature </a:t>
                      </a:r>
                      <a:r>
                        <a:rPr lang="en-US" dirty="0" err="1"/>
                        <a:t>engg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9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69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3.89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9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Light 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4.00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80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Neural network (</a:t>
                      </a:r>
                      <a:r>
                        <a:rPr lang="en-US" dirty="0" err="1"/>
                        <a:t>seq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01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Neural network (</a:t>
                      </a:r>
                      <a:r>
                        <a:rPr lang="en-US" dirty="0" err="1"/>
                        <a:t>mlp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07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1DA8-4B2C-D84B-ACD7-3B59D495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0C76-7C93-A24D-B4EB-36C08C341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6765"/>
            <a:ext cx="9006440" cy="4294457"/>
          </a:xfrm>
        </p:spPr>
        <p:txBody>
          <a:bodyPr/>
          <a:lstStyle/>
          <a:p>
            <a:r>
              <a:rPr lang="en-US" dirty="0"/>
              <a:t>Trip distance was found to be the most important and Passenger count to be least important feature in determining the fare amount</a:t>
            </a:r>
          </a:p>
          <a:p>
            <a:r>
              <a:rPr lang="en-US" dirty="0"/>
              <a:t>Significant drop in RMSE after feature engineering</a:t>
            </a:r>
          </a:p>
          <a:p>
            <a:r>
              <a:rPr lang="en-US" dirty="0"/>
              <a:t>Fare amount and demand were found to be inversely proportional</a:t>
            </a:r>
          </a:p>
          <a:p>
            <a:r>
              <a:rPr lang="en-US" dirty="0"/>
              <a:t>Final model is a trade off between loss, time taken and variance while taking into account the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BC7D-A010-A04D-9A26-519849A0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387" y="2788555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/>
              <a:t>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324929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B57E1-BFEB-994E-BE75-90D44124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5985C-1C29-BC48-983F-9C2E3622F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/>
              <a:t>In the New York city, people use taxi in a frequency much higher than any other cities of US.</a:t>
            </a:r>
          </a:p>
          <a:p>
            <a:r>
              <a:rPr lang="en-US" dirty="0"/>
              <a:t>The ride-hailing companies like Uber, Lyft and others are giving ability for users to plan their trips ahead which is not possible for city taxi riders.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0A662-43A9-1B49-BC02-A36E8AFB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708451"/>
            <a:ext cx="5451627" cy="3121056"/>
          </a:xfrm>
          <a:prstGeom prst="rect">
            <a:avLst/>
          </a:prstGeom>
        </p:spPr>
      </p:pic>
      <p:sp>
        <p:nvSpPr>
          <p:cNvPr id="25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6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2375C-6ADC-074C-BF92-1E48ACE1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739557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C354C3E-27EC-42CF-A9AF-23A2C26F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71277"/>
            <a:ext cx="3650278" cy="3645395"/>
          </a:xfrm>
        </p:spPr>
        <p:txBody>
          <a:bodyPr>
            <a:normAutofit/>
          </a:bodyPr>
          <a:lstStyle/>
          <a:p>
            <a:r>
              <a:rPr lang="en-US" dirty="0"/>
              <a:t>Total trips : 55M (Original DS)</a:t>
            </a:r>
          </a:p>
          <a:p>
            <a:r>
              <a:rPr lang="en-US" dirty="0"/>
              <a:t>Training Data: 2M (Random)</a:t>
            </a:r>
          </a:p>
          <a:p>
            <a:r>
              <a:rPr lang="en-US" dirty="0"/>
              <a:t>Split: 80% (Train) – 20% (Validation)</a:t>
            </a:r>
          </a:p>
          <a:p>
            <a:r>
              <a:rPr lang="en-US" dirty="0"/>
              <a:t>Test: 10k</a:t>
            </a:r>
          </a:p>
          <a:p>
            <a:r>
              <a:rPr lang="en-US" dirty="0"/>
              <a:t>Features: 7</a:t>
            </a:r>
          </a:p>
          <a:p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B25D47AD-212D-C241-B5F3-DC7D73D5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2171277"/>
            <a:ext cx="7483111" cy="2357179"/>
          </a:xfrm>
          <a:prstGeom prst="rect">
            <a:avLst/>
          </a:prstGeom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6B04-E39F-084D-8354-134BC10E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95387"/>
          </a:xfrm>
        </p:spPr>
        <p:txBody>
          <a:bodyPr/>
          <a:lstStyle/>
          <a:p>
            <a:r>
              <a:rPr lang="en-US" dirty="0"/>
              <a:t>EDA and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0AE3C-3C82-1D4D-B8E4-AD7E89F43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491" y="1918261"/>
            <a:ext cx="8770121" cy="4491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Factors which might affect taxi fare:</a:t>
            </a:r>
          </a:p>
          <a:p>
            <a:r>
              <a:rPr lang="en-US" dirty="0"/>
              <a:t>Trip distance</a:t>
            </a:r>
          </a:p>
          <a:p>
            <a:r>
              <a:rPr lang="en-US" dirty="0"/>
              <a:t>Time of travel</a:t>
            </a:r>
          </a:p>
          <a:p>
            <a:r>
              <a:rPr lang="en-US" dirty="0"/>
              <a:t>Day of travel ( Weekend / Weekdays )</a:t>
            </a:r>
          </a:p>
          <a:p>
            <a:r>
              <a:rPr lang="en-US" dirty="0"/>
              <a:t>From/to airport</a:t>
            </a:r>
          </a:p>
          <a:p>
            <a:r>
              <a:rPr lang="en-US" dirty="0"/>
              <a:t>Pickup/Drop-off neighborhoods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0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9087C3-38FA-4B58-AC62-E61E436BE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380" y="1428401"/>
            <a:ext cx="3650278" cy="4885960"/>
          </a:xfrm>
        </p:spPr>
        <p:txBody>
          <a:bodyPr>
            <a:normAutofit/>
          </a:bodyPr>
          <a:lstStyle/>
          <a:p>
            <a:r>
              <a:rPr lang="en-US" dirty="0"/>
              <a:t>Negative fares eliminated</a:t>
            </a:r>
          </a:p>
          <a:p>
            <a:r>
              <a:rPr lang="en-US" dirty="0"/>
              <a:t>Log transformation of fare amount to remove skewness of curve</a:t>
            </a:r>
          </a:p>
          <a:p>
            <a:r>
              <a:rPr lang="en-US" dirty="0"/>
              <a:t>Geographical outliers removed by creating boundary box of NYC</a:t>
            </a:r>
          </a:p>
          <a:p>
            <a:r>
              <a:rPr lang="en-US" dirty="0"/>
              <a:t>Removed trips with zero passenger count and set maximum count as six</a:t>
            </a:r>
          </a:p>
          <a:p>
            <a:r>
              <a:rPr lang="en-US" dirty="0"/>
              <a:t>Removed data points with zero and null values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20AC5117-EBBC-7943-AEC2-562C5FE1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35" y="265418"/>
            <a:ext cx="3236487" cy="1860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F370A-C191-0C44-A0FB-57752C10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613" y="260670"/>
            <a:ext cx="3389486" cy="1785707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FF3DA6-0F62-9943-A452-9084EB58AAB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56235" y="2125529"/>
            <a:ext cx="6908452" cy="2121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68516-4D85-F241-BB78-1F6AA071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033" y="4386120"/>
            <a:ext cx="3224690" cy="2227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B107D6-2E34-6B40-86F0-6AAE27280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385" y="4326508"/>
            <a:ext cx="3541302" cy="243963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096CD052-3FB0-C14E-BED4-E328D7C9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455916"/>
            <a:ext cx="3548965" cy="681985"/>
          </a:xfrm>
        </p:spPr>
        <p:txBody>
          <a:bodyPr>
            <a:noAutofit/>
          </a:bodyPr>
          <a:lstStyle/>
          <a:p>
            <a:r>
              <a:rPr lang="en-US" sz="1800" b="1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1716356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5F7E6F-BC8C-463B-A47F-09B73B80D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422" y="1438385"/>
            <a:ext cx="4042589" cy="3777622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Scatter plot for distance vs fare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Fare is increasing linearly with distance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For distance &gt; 50, fare does not change and observed a cluster of data points in that region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Found out that the cluster coordinates correspond to airports and lower Manhattan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Plotted fare distribution for JFK pick and drop offs vs rest of the data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Added new features representing the same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86EF34D4-3782-474B-9E7F-BB6F2652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45" y="893270"/>
            <a:ext cx="3139322" cy="2146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6D1A3-63C8-A04C-8556-8E782A1D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853" y="893271"/>
            <a:ext cx="3314822" cy="2146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681FD-D932-E24C-AA55-65BBBF802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011" y="3327196"/>
            <a:ext cx="3151842" cy="200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111B2-2137-2B40-8404-D43AE26FAB24}"/>
              </a:ext>
            </a:extLst>
          </p:cNvPr>
          <p:cNvSpPr txBox="1"/>
          <p:nvPr/>
        </p:nvSpPr>
        <p:spPr>
          <a:xfrm>
            <a:off x="9390036" y="647049"/>
            <a:ext cx="2561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Pick up and drop off for distance &gt; 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AF57D-B4C2-AB4B-AA62-F7C1C632F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317" y="3276599"/>
            <a:ext cx="3223357" cy="205989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60A1090-184B-3A43-9841-00978408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781" y="400380"/>
            <a:ext cx="3650279" cy="739557"/>
          </a:xfrm>
        </p:spPr>
        <p:txBody>
          <a:bodyPr>
            <a:noAutofit/>
          </a:bodyPr>
          <a:lstStyle/>
          <a:p>
            <a:r>
              <a:rPr lang="en-US" sz="1800" b="1" dirty="0"/>
              <a:t>Feature </a:t>
            </a:r>
            <a:r>
              <a:rPr lang="en-US" sz="1800" b="1" dirty="0" err="1"/>
              <a:t>Engg</a:t>
            </a:r>
            <a:r>
              <a:rPr lang="en-US" sz="1800" b="1" dirty="0"/>
              <a:t> – Trip Distance:</a:t>
            </a:r>
          </a:p>
        </p:txBody>
      </p:sp>
    </p:spTree>
    <p:extLst>
      <p:ext uri="{BB962C8B-B14F-4D97-AF65-F5344CB8AC3E}">
        <p14:creationId xmlns:p14="http://schemas.microsoft.com/office/powerpoint/2010/main" val="161963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ACBD4-B981-5D42-B186-812BF31CD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5" y="645105"/>
            <a:ext cx="3809564" cy="739557"/>
          </a:xfrm>
        </p:spPr>
        <p:txBody>
          <a:bodyPr>
            <a:normAutofit/>
          </a:bodyPr>
          <a:lstStyle/>
          <a:p>
            <a:r>
              <a:rPr lang="en-US" sz="1800" b="1" dirty="0"/>
              <a:t>Feature </a:t>
            </a:r>
            <a:r>
              <a:rPr lang="en-US" sz="1800" b="1" dirty="0" err="1"/>
              <a:t>Engg</a:t>
            </a:r>
            <a:r>
              <a:rPr lang="en-US" sz="1800" b="1" dirty="0"/>
              <a:t> – Neighborhoods :</a:t>
            </a:r>
            <a:endParaRPr lang="en-US" sz="1800" dirty="0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4313E75-3438-42CE-95F9-FAACDC37A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197777"/>
            <a:ext cx="3905358" cy="4858698"/>
          </a:xfrm>
        </p:spPr>
        <p:txBody>
          <a:bodyPr>
            <a:normAutofit/>
          </a:bodyPr>
          <a:lstStyle/>
          <a:p>
            <a:r>
              <a:rPr lang="en-US" dirty="0"/>
              <a:t>Divided NYC into 5 boroughs</a:t>
            </a:r>
          </a:p>
          <a:p>
            <a:r>
              <a:rPr lang="en-US" dirty="0"/>
              <a:t>Plotted fare amount for each borough w.r.t pick up and drop off</a:t>
            </a:r>
          </a:p>
          <a:p>
            <a:r>
              <a:rPr lang="en-US" dirty="0"/>
              <a:t>Significant difference in pickups and drop offs fare amount for each borough except Manhattan. </a:t>
            </a:r>
          </a:p>
          <a:p>
            <a:r>
              <a:rPr lang="en-US" dirty="0"/>
              <a:t>Most expensive(pick up) – Queens. </a:t>
            </a:r>
          </a:p>
          <a:p>
            <a:r>
              <a:rPr lang="en-US" dirty="0"/>
              <a:t>Most expensive (drop off ) – Bronx</a:t>
            </a:r>
          </a:p>
          <a:p>
            <a:r>
              <a:rPr lang="en-US" dirty="0"/>
              <a:t>Added features like pickup and drop off borough</a:t>
            </a:r>
          </a:p>
          <a:p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B5AE055-8FB6-9548-AB11-9A60E557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197777"/>
            <a:ext cx="6953577" cy="4137378"/>
          </a:xfrm>
          <a:prstGeom prst="rect">
            <a:avLst/>
          </a:prstGeom>
        </p:spPr>
      </p:pic>
      <p:sp>
        <p:nvSpPr>
          <p:cNvPr id="32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6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E53E0-4997-CB4D-9F75-AF243AB2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4009862" cy="1259894"/>
          </a:xfrm>
        </p:spPr>
        <p:txBody>
          <a:bodyPr>
            <a:normAutofit/>
          </a:bodyPr>
          <a:lstStyle/>
          <a:p>
            <a:r>
              <a:rPr lang="en-US" sz="1800" b="1" dirty="0"/>
              <a:t>Feature </a:t>
            </a:r>
            <a:r>
              <a:rPr lang="en-US" sz="1800" b="1" dirty="0" err="1"/>
              <a:t>Engg</a:t>
            </a:r>
            <a:r>
              <a:rPr lang="en-US" sz="1800" b="1" dirty="0"/>
              <a:t> – Time/ day of travel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44C9C-5C14-834B-9ED0-5E64FE458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254034"/>
            <a:ext cx="4009861" cy="46388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Divided pickup_datetime in to Hour, day of week, day of month, month and year.</a:t>
            </a:r>
          </a:p>
          <a:p>
            <a:r>
              <a:rPr lang="en-US" dirty="0"/>
              <a:t>Plotted graph for each of them w.r.t to fare amount</a:t>
            </a:r>
          </a:p>
          <a:p>
            <a:r>
              <a:rPr lang="en-US" dirty="0"/>
              <a:t>Fare amount at 5am is the highest and at 5 am most of the trips are to the airport</a:t>
            </a:r>
          </a:p>
          <a:p>
            <a:r>
              <a:rPr lang="en-US" dirty="0"/>
              <a:t>Number of pickups are higher on Saturday, the average fare amount is lower. </a:t>
            </a:r>
          </a:p>
          <a:p>
            <a:r>
              <a:rPr lang="en-US" dirty="0"/>
              <a:t>On Sunday and Monday number of trips are lower, avg fare amount is higher</a:t>
            </a:r>
          </a:p>
          <a:p>
            <a:r>
              <a:rPr lang="en-US" dirty="0"/>
              <a:t>Demand is highest at 7PM and lowest at 5am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C94E241-6B45-E045-B49D-AD6B23A8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264" y="645106"/>
            <a:ext cx="3165202" cy="2048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CCE24-D7BB-D741-A4E1-7DA85795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950" y="645106"/>
            <a:ext cx="3171474" cy="2052130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BCBC4-78DB-FA48-8422-170AC501E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749" y="2812022"/>
            <a:ext cx="2826717" cy="2048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4621A-94DA-FE4D-9FCB-E46AF1FAE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50" y="2812022"/>
            <a:ext cx="3171474" cy="1848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5384F-92BC-4D45-AF7D-A038F81A0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812" y="4879678"/>
            <a:ext cx="3019803" cy="1953990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72246A6B-19C7-5742-8B1F-9D69C33E3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0234" y="4786634"/>
            <a:ext cx="3167880" cy="20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8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8AC1-7F16-6242-BF56-FAC529C4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Feature </a:t>
            </a:r>
            <a:r>
              <a:rPr lang="en-US" dirty="0" err="1"/>
              <a:t>Engg</a:t>
            </a:r>
            <a:r>
              <a:rPr lang="en-US" dirty="0"/>
              <a:t> 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68B4F5-B2C3-5446-A000-EC1E76EAB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2710" y="1539875"/>
            <a:ext cx="3617271" cy="377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0AE9E3-C286-914E-B634-B687A6536248}"/>
              </a:ext>
            </a:extLst>
          </p:cNvPr>
          <p:cNvSpPr txBox="1"/>
          <p:nvPr/>
        </p:nvSpPr>
        <p:spPr>
          <a:xfrm>
            <a:off x="2720591" y="2079806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Features : 21</a:t>
            </a:r>
          </a:p>
        </p:txBody>
      </p:sp>
    </p:spTree>
    <p:extLst>
      <p:ext uri="{BB962C8B-B14F-4D97-AF65-F5344CB8AC3E}">
        <p14:creationId xmlns:p14="http://schemas.microsoft.com/office/powerpoint/2010/main" val="235632957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509</Words>
  <Application>Microsoft Macintosh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Wisp</vt:lpstr>
      <vt:lpstr>New York City Taxi Fare Prediction  </vt:lpstr>
      <vt:lpstr>Motivation</vt:lpstr>
      <vt:lpstr>Dataset</vt:lpstr>
      <vt:lpstr>EDA and Data cleaning</vt:lpstr>
      <vt:lpstr>Data Cleaning</vt:lpstr>
      <vt:lpstr>Feature Engg – Trip Distance:</vt:lpstr>
      <vt:lpstr>Feature Engg – Neighborhoods :</vt:lpstr>
      <vt:lpstr>Feature Engg – Time/ day of travel</vt:lpstr>
      <vt:lpstr>After Feature Engg :</vt:lpstr>
      <vt:lpstr>Models and Prediction</vt:lpstr>
      <vt:lpstr>Conclusion:</vt:lpstr>
      <vt:lpstr>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Taxi Fare Prediction  </dc:title>
  <dc:creator>Akash Tonne</dc:creator>
  <cp:lastModifiedBy>Akash Tonne</cp:lastModifiedBy>
  <cp:revision>21</cp:revision>
  <dcterms:created xsi:type="dcterms:W3CDTF">2018-12-03T10:04:20Z</dcterms:created>
  <dcterms:modified xsi:type="dcterms:W3CDTF">2018-12-03T23:15:02Z</dcterms:modified>
</cp:coreProperties>
</file>